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5" r:id="rId4"/>
    <p:sldMasterId id="214748369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Montserrat"/>
      <p:regular r:id="rId35"/>
      <p:bold r:id="rId36"/>
      <p:italic r:id="rId37"/>
      <p:boldItalic r:id="rId38"/>
    </p:embeddedFont>
    <p:embeddedFont>
      <p:font typeface="Lato"/>
      <p:regular r:id="rId39"/>
      <p:bold r:id="rId40"/>
      <p:italic r:id="rId41"/>
      <p:boldItalic r:id="rId42"/>
    </p:embeddedFont>
    <p:embeddedFont>
      <p:font typeface="Montserrat Medium"/>
      <p:regular r:id="rId43"/>
      <p:bold r:id="rId44"/>
      <p:italic r:id="rId45"/>
      <p:boldItalic r:id="rId46"/>
    </p:embeddedFont>
    <p:embeddedFont>
      <p:font typeface="Montserrat ExtraBold"/>
      <p:bold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20" Type="http://schemas.openxmlformats.org/officeDocument/2006/relationships/slide" Target="slides/slide14.xml"/><Relationship Id="rId42" Type="http://schemas.openxmlformats.org/officeDocument/2006/relationships/font" Target="fonts/Lato-boldItalic.fntdata"/><Relationship Id="rId41" Type="http://schemas.openxmlformats.org/officeDocument/2006/relationships/font" Target="fonts/Lato-italic.fntdata"/><Relationship Id="rId22" Type="http://schemas.openxmlformats.org/officeDocument/2006/relationships/slide" Target="slides/slide16.xml"/><Relationship Id="rId44" Type="http://schemas.openxmlformats.org/officeDocument/2006/relationships/font" Target="fonts/MontserratMedium-bold.fntdata"/><Relationship Id="rId21" Type="http://schemas.openxmlformats.org/officeDocument/2006/relationships/slide" Target="slides/slide15.xml"/><Relationship Id="rId43" Type="http://schemas.openxmlformats.org/officeDocument/2006/relationships/font" Target="fonts/MontserratMedium-regular.fntdata"/><Relationship Id="rId24" Type="http://schemas.openxmlformats.org/officeDocument/2006/relationships/slide" Target="slides/slide18.xml"/><Relationship Id="rId46" Type="http://schemas.openxmlformats.org/officeDocument/2006/relationships/font" Target="fonts/MontserratMedium-boldItalic.fntdata"/><Relationship Id="rId23" Type="http://schemas.openxmlformats.org/officeDocument/2006/relationships/slide" Target="slides/slide17.xml"/><Relationship Id="rId45" Type="http://schemas.openxmlformats.org/officeDocument/2006/relationships/font" Target="fonts/MontserratMedium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font" Target="fonts/MontserratExtraBold-boldItalic.fntdata"/><Relationship Id="rId25" Type="http://schemas.openxmlformats.org/officeDocument/2006/relationships/slide" Target="slides/slide19.xml"/><Relationship Id="rId47" Type="http://schemas.openxmlformats.org/officeDocument/2006/relationships/font" Target="fonts/MontserratExtraBold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Montserrat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Montserrat-italic.fntdata"/><Relationship Id="rId14" Type="http://schemas.openxmlformats.org/officeDocument/2006/relationships/slide" Target="slides/slide8.xml"/><Relationship Id="rId36" Type="http://schemas.openxmlformats.org/officeDocument/2006/relationships/font" Target="fonts/Montserrat-bold.fntdata"/><Relationship Id="rId17" Type="http://schemas.openxmlformats.org/officeDocument/2006/relationships/slide" Target="slides/slide11.xml"/><Relationship Id="rId39" Type="http://schemas.openxmlformats.org/officeDocument/2006/relationships/font" Target="fonts/Lato-regular.fntdata"/><Relationship Id="rId16" Type="http://schemas.openxmlformats.org/officeDocument/2006/relationships/slide" Target="slides/slide10.xml"/><Relationship Id="rId38" Type="http://schemas.openxmlformats.org/officeDocument/2006/relationships/font" Target="fonts/Montserrat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d2a67b8642_1_1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d2a67b8642_1_1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d2d44a43e2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d2d44a43e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d2a67b8642_1_1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d2a67b8642_1_1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d2d44a43e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d2d44a43e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d2d44a43e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d2d44a43e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d2d44a43e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d2d44a43e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d2d44a43e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d2d44a43e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d2d44a43e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d2d44a43e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key point for this game is that we use element class and CSS style to control the animation of cell dead or alive.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d2d44a43e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d2d44a43e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2d44a43e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2d44a43e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d2d44a43e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d2d44a43e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d2a67b864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d2a67b864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d2d44a43e2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d2d44a43e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d2d44a43e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d2d44a43e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d01156db8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d01156db8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d01156db8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d01156db8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d01156db8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d01156db8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d01156db8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d01156db8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d2d44a43e2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d2d44a43e2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d2d44a43e2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d2d44a43e2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2a67b8642_1_1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2a67b8642_1_1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2a67b8642_1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d2a67b8642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d2a67b8642_1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d2a67b8642_1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d2d44a43e2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d2d44a43e2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a36827ee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7a36827ee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d2a67b8642_1_20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d2a67b8642_1_2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d01156db8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d01156db8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d01156db8d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d01156db8d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2" name="Google Shape;142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16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17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17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18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8" name="Google Shape;158;p19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19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4" name="Google Shape;164;p21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167" name="Google Shape;16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1" name="Google Shape;171;p23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2" name="Google Shape;172;p23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7" name="Google Shape;177;p25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1" name="Google Shape;181;p27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4" name="Google Shape;184;p28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5" name="Google Shape;185;p28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6" name="Google Shape;186;p28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" name="Google Shape;187;p28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8" name="Google Shape;188;p28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9" name="Google Shape;189;p28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0" name="Google Shape;190;p28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1" name="Google Shape;191;p28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4" name="Google Shape;194;p29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7" name="Google Shape;197;p30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0" name="Google Shape;200;p31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1" name="Google Shape;201;p31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2" name="Google Shape;202;p31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p32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7" name="Google Shape;207;p32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4" name="Google Shape;214;p3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8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5" name="Google Shape;225;p38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6" name="Google Shape;226;p38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7" name="Google Shape;227;p38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8" name="Google Shape;228;p38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1" name="Google Shape;231;p39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2" name="Google Shape;232;p39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3" name="Google Shape;233;p39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4" name="Google Shape;234;p39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5" name="Google Shape;235;p39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6" name="Google Shape;236;p39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7" name="Google Shape;237;p39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8" name="Google Shape;238;p39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1" name="Google Shape;241;p40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42" name="Google Shape;242;p40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3" name="Google Shape;243;p40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44" name="Google Shape;244;p40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5" name="Google Shape;245;p40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8" name="Google Shape;248;p41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9" name="Google Shape;249;p41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0" name="Google Shape;250;p41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1" name="Google Shape;251;p41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2" name="Google Shape;252;p41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3" name="Google Shape;253;p41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4" name="Google Shape;254;p41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5" name="Google Shape;255;p41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6" name="Google Shape;256;p41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7" name="Google Shape;257;p41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8" name="Google Shape;258;p41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9" name="Google Shape;259;p41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2" name="Google Shape;262;p42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3" name="Google Shape;263;p42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4" name="Google Shape;264;p42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5" name="Google Shape;265;p42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6" name="Google Shape;266;p42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7" name="Google Shape;267;p42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" name="Google Shape;268;p42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9" name="Google Shape;269;p42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3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2" name="Google Shape;272;p4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5" name="Google Shape;275;p44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8" name="Google Shape;278;p45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6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1" name="Google Shape;281;p46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7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" name="Google Shape;284;p47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85" name="Google Shape;285;p47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" name="Google Shape;288;p48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" name="Google Shape;291;p49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0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29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4.xml"/><Relationship Id="rId3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24.xml"/><Relationship Id="rId33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23.xml"/><Relationship Id="rId3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26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25.xml"/><Relationship Id="rId3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5" name="Google Shape;14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Relationship Id="rId4" Type="http://schemas.openxmlformats.org/officeDocument/2006/relationships/image" Target="../media/image1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0"/>
          <p:cNvSpPr txBox="1"/>
          <p:nvPr>
            <p:ph type="ctrTitle"/>
          </p:nvPr>
        </p:nvSpPr>
        <p:spPr>
          <a:xfrm>
            <a:off x="1650275" y="1121975"/>
            <a:ext cx="5685000" cy="14433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Conway’s </a:t>
            </a:r>
            <a:endParaRPr sz="4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Game of Life</a:t>
            </a:r>
            <a:endParaRPr sz="4200"/>
          </a:p>
        </p:txBody>
      </p:sp>
      <p:sp>
        <p:nvSpPr>
          <p:cNvPr id="297" name="Google Shape;297;p50"/>
          <p:cNvSpPr txBox="1"/>
          <p:nvPr>
            <p:ph idx="1" type="subTitle"/>
          </p:nvPr>
        </p:nvSpPr>
        <p:spPr>
          <a:xfrm>
            <a:off x="2044200" y="3429450"/>
            <a:ext cx="5020200" cy="1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AB40"/>
                </a:solidFill>
              </a:rPr>
              <a:t>Mystery Team</a:t>
            </a:r>
            <a:endParaRPr sz="1800">
              <a:solidFill>
                <a:srgbClr val="FFAB4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AB40"/>
                </a:solidFill>
              </a:rPr>
              <a:t>Members: </a:t>
            </a:r>
            <a:endParaRPr sz="1800">
              <a:solidFill>
                <a:srgbClr val="FFAB4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AB40"/>
                </a:solidFill>
              </a:rPr>
              <a:t>JiaWen Li, Isaiah Smith, Tin Huynh,</a:t>
            </a:r>
            <a:endParaRPr sz="1800">
              <a:solidFill>
                <a:srgbClr val="FFAB4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AB40"/>
                </a:solidFill>
              </a:rPr>
              <a:t>Hyunki Lee, Sang Kim</a:t>
            </a:r>
            <a:endParaRPr sz="1800">
              <a:solidFill>
                <a:srgbClr val="FFAB40"/>
              </a:solidFill>
            </a:endParaRPr>
          </a:p>
        </p:txBody>
      </p:sp>
      <p:cxnSp>
        <p:nvCxnSpPr>
          <p:cNvPr id="298" name="Google Shape;298;p50"/>
          <p:cNvCxnSpPr/>
          <p:nvPr/>
        </p:nvCxnSpPr>
        <p:spPr>
          <a:xfrm>
            <a:off x="2385050" y="2539975"/>
            <a:ext cx="4344300" cy="25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for the game </a:t>
            </a:r>
            <a:endParaRPr/>
          </a:p>
        </p:txBody>
      </p:sp>
      <p:sp>
        <p:nvSpPr>
          <p:cNvPr id="369" name="Google Shape;369;p59"/>
          <p:cNvSpPr txBox="1"/>
          <p:nvPr>
            <p:ph type="title"/>
          </p:nvPr>
        </p:nvSpPr>
        <p:spPr>
          <a:xfrm>
            <a:off x="795800" y="414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r>
              <a:rPr lang="en"/>
              <a:t> Code: </a:t>
            </a:r>
            <a:endParaRPr/>
          </a:p>
        </p:txBody>
      </p:sp>
      <p:cxnSp>
        <p:nvCxnSpPr>
          <p:cNvPr id="370" name="Google Shape;370;p5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371" name="Google Shape;37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5050" y="152400"/>
            <a:ext cx="3517092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0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Declaration and </a:t>
            </a:r>
            <a:r>
              <a:rPr lang="en"/>
              <a:t>initialization for code</a:t>
            </a:r>
            <a:endParaRPr/>
          </a:p>
        </p:txBody>
      </p:sp>
      <p:sp>
        <p:nvSpPr>
          <p:cNvPr id="377" name="Google Shape;377;p60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 Code: </a:t>
            </a:r>
            <a:endParaRPr/>
          </a:p>
        </p:txBody>
      </p:sp>
      <p:cxnSp>
        <p:nvCxnSpPr>
          <p:cNvPr id="378" name="Google Shape;378;p6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379" name="Google Shape;37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4950" y="152400"/>
            <a:ext cx="440612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1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function </a:t>
            </a:r>
            <a:endParaRPr/>
          </a:p>
        </p:txBody>
      </p:sp>
      <p:sp>
        <p:nvSpPr>
          <p:cNvPr id="385" name="Google Shape;385;p61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 </a:t>
            </a:r>
            <a:r>
              <a:rPr lang="en"/>
              <a:t>Code: </a:t>
            </a:r>
            <a:endParaRPr/>
          </a:p>
        </p:txBody>
      </p:sp>
      <p:cxnSp>
        <p:nvCxnSpPr>
          <p:cNvPr id="386" name="Google Shape;386;p6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387" name="Google Shape;38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6750" y="966425"/>
            <a:ext cx="5029100" cy="305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2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function process   </a:t>
            </a:r>
            <a:endParaRPr/>
          </a:p>
        </p:txBody>
      </p:sp>
      <p:sp>
        <p:nvSpPr>
          <p:cNvPr id="393" name="Google Shape;393;p62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 </a:t>
            </a:r>
            <a:r>
              <a:rPr lang="en"/>
              <a:t>Code: </a:t>
            </a:r>
            <a:endParaRPr/>
          </a:p>
        </p:txBody>
      </p:sp>
      <p:cxnSp>
        <p:nvCxnSpPr>
          <p:cNvPr id="394" name="Google Shape;394;p6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395" name="Google Shape;39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8550" y="152400"/>
            <a:ext cx="387127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3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</a:t>
            </a:r>
            <a:r>
              <a:rPr lang="en"/>
              <a:t>random.</a:t>
            </a:r>
            <a:r>
              <a:rPr lang="en"/>
              <a:t> </a:t>
            </a:r>
            <a:endParaRPr/>
          </a:p>
        </p:txBody>
      </p:sp>
      <p:sp>
        <p:nvSpPr>
          <p:cNvPr id="401" name="Google Shape;401;p63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 </a:t>
            </a:r>
            <a:r>
              <a:rPr lang="en"/>
              <a:t>Code: </a:t>
            </a:r>
            <a:endParaRPr/>
          </a:p>
        </p:txBody>
      </p:sp>
      <p:cxnSp>
        <p:nvCxnSpPr>
          <p:cNvPr id="402" name="Google Shape;402;p6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403" name="Google Shape;40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2500" y="1386425"/>
            <a:ext cx="5029100" cy="272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4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Cell function </a:t>
            </a:r>
            <a:endParaRPr/>
          </a:p>
        </p:txBody>
      </p:sp>
      <p:sp>
        <p:nvSpPr>
          <p:cNvPr id="409" name="Google Shape;409;p64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 </a:t>
            </a:r>
            <a:r>
              <a:rPr lang="en"/>
              <a:t>Code: </a:t>
            </a:r>
            <a:endParaRPr/>
          </a:p>
        </p:txBody>
      </p:sp>
      <p:cxnSp>
        <p:nvCxnSpPr>
          <p:cNvPr id="410" name="Google Shape;410;p6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411" name="Google Shape;41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2300" y="552000"/>
            <a:ext cx="4676901" cy="432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function will create </a:t>
            </a:r>
            <a:r>
              <a:rPr lang="en"/>
              <a:t>empty table, set ID to each cell, and set class to dead</a:t>
            </a:r>
            <a:endParaRPr/>
          </a:p>
        </p:txBody>
      </p:sp>
      <p:sp>
        <p:nvSpPr>
          <p:cNvPr id="417" name="Google Shape;417;p6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 </a:t>
            </a:r>
            <a:r>
              <a:rPr lang="en"/>
              <a:t>Code: </a:t>
            </a:r>
            <a:endParaRPr/>
          </a:p>
        </p:txBody>
      </p:sp>
      <p:cxnSp>
        <p:nvCxnSpPr>
          <p:cNvPr id="418" name="Google Shape;418;p6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419" name="Google Shape;41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2500" y="855600"/>
            <a:ext cx="5029099" cy="328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6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function will get the ID of the clicked cells and set the pattern to neighbor cells</a:t>
            </a:r>
            <a:endParaRPr/>
          </a:p>
        </p:txBody>
      </p:sp>
      <p:sp>
        <p:nvSpPr>
          <p:cNvPr id="425" name="Google Shape;425;p66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 </a:t>
            </a:r>
            <a:r>
              <a:rPr lang="en"/>
              <a:t>Code: </a:t>
            </a:r>
            <a:endParaRPr/>
          </a:p>
        </p:txBody>
      </p:sp>
      <p:cxnSp>
        <p:nvCxnSpPr>
          <p:cNvPr id="426" name="Google Shape;426;p6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427" name="Google Shape;42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52400"/>
            <a:ext cx="371703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7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function will try to set the desired pattern on the table</a:t>
            </a:r>
            <a:endParaRPr/>
          </a:p>
        </p:txBody>
      </p:sp>
      <p:sp>
        <p:nvSpPr>
          <p:cNvPr id="433" name="Google Shape;433;p67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 </a:t>
            </a:r>
            <a:r>
              <a:rPr lang="en"/>
              <a:t>Code: </a:t>
            </a:r>
            <a:endParaRPr/>
          </a:p>
        </p:txBody>
      </p:sp>
      <p:cxnSp>
        <p:nvCxnSpPr>
          <p:cNvPr id="434" name="Google Shape;434;p6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435" name="Google Shape;43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2300" y="590700"/>
            <a:ext cx="4676903" cy="4180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8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function will apply the game rules, set the table for next generation, and count generation</a:t>
            </a:r>
            <a:endParaRPr/>
          </a:p>
        </p:txBody>
      </p:sp>
      <p:sp>
        <p:nvSpPr>
          <p:cNvPr id="441" name="Google Shape;441;p68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 </a:t>
            </a:r>
            <a:r>
              <a:rPr lang="en"/>
              <a:t>Code: </a:t>
            </a:r>
            <a:endParaRPr/>
          </a:p>
        </p:txBody>
      </p:sp>
      <p:cxnSp>
        <p:nvCxnSpPr>
          <p:cNvPr id="442" name="Google Shape;442;p6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443" name="Google Shape;44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7350" y="581600"/>
            <a:ext cx="4676900" cy="4256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1"/>
          <p:cNvSpPr txBox="1"/>
          <p:nvPr>
            <p:ph type="title"/>
          </p:nvPr>
        </p:nvSpPr>
        <p:spPr>
          <a:xfrm>
            <a:off x="938500" y="445025"/>
            <a:ext cx="5735700" cy="5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AB40"/>
                </a:solidFill>
              </a:rPr>
              <a:t>Team Members / Roles </a:t>
            </a:r>
            <a:endParaRPr sz="2800">
              <a:solidFill>
                <a:srgbClr val="FFAB40"/>
              </a:solidFill>
            </a:endParaRPr>
          </a:p>
        </p:txBody>
      </p:sp>
      <p:sp>
        <p:nvSpPr>
          <p:cNvPr id="304" name="Google Shape;304;p51"/>
          <p:cNvSpPr txBox="1"/>
          <p:nvPr>
            <p:ph idx="1" type="body"/>
          </p:nvPr>
        </p:nvSpPr>
        <p:spPr>
          <a:xfrm>
            <a:off x="735000" y="1246025"/>
            <a:ext cx="78768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Team Leader:  Tin Huynh - Research, Game Functions, 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Tester/Debugger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Developer / QA: JiaWen Li - Research, PPT, Tester/Debugger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Developer / QA: Sang Kim - Research, CSS Design, PPT, Tester/Debugger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Developer / QA: Hyunki Lee - UML Class Diagram,  Zenhub, Tester/Debugger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Developer / QA: Isaiah Smith - Develop Login and Signup page, Video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5" name="Google Shape;305;p5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06" name="Google Shape;306;p51"/>
          <p:cNvSpPr txBox="1"/>
          <p:nvPr/>
        </p:nvSpPr>
        <p:spPr>
          <a:xfrm>
            <a:off x="938500" y="4221950"/>
            <a:ext cx="6820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15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 </a:t>
            </a:r>
            <a:r>
              <a:rPr lang="en"/>
              <a:t>Code: </a:t>
            </a:r>
            <a:endParaRPr/>
          </a:p>
        </p:txBody>
      </p:sp>
      <p:cxnSp>
        <p:nvCxnSpPr>
          <p:cNvPr id="449" name="Google Shape;449;p6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450" name="Google Shape;45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2500" y="1276651"/>
            <a:ext cx="5029101" cy="308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0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countNeighbors function is very crucial to displayNextGen function</a:t>
            </a:r>
            <a:endParaRPr/>
          </a:p>
        </p:txBody>
      </p:sp>
      <p:sp>
        <p:nvSpPr>
          <p:cNvPr id="456" name="Google Shape;456;p70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 </a:t>
            </a:r>
            <a:r>
              <a:rPr lang="en"/>
              <a:t>Code: </a:t>
            </a:r>
            <a:endParaRPr/>
          </a:p>
        </p:txBody>
      </p:sp>
      <p:cxnSp>
        <p:nvCxnSpPr>
          <p:cNvPr id="457" name="Google Shape;457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458" name="Google Shape;45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2050" y="152400"/>
            <a:ext cx="401310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1"/>
          <p:cNvSpPr txBox="1"/>
          <p:nvPr>
            <p:ph idx="1" type="subTitle"/>
          </p:nvPr>
        </p:nvSpPr>
        <p:spPr>
          <a:xfrm>
            <a:off x="938500" y="1769575"/>
            <a:ext cx="2434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patterns</a:t>
            </a:r>
            <a:endParaRPr/>
          </a:p>
        </p:txBody>
      </p:sp>
      <p:sp>
        <p:nvSpPr>
          <p:cNvPr id="464" name="Google Shape;464;p71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Case 1</a:t>
            </a:r>
            <a:endParaRPr/>
          </a:p>
        </p:txBody>
      </p:sp>
      <p:pic>
        <p:nvPicPr>
          <p:cNvPr id="465" name="Google Shape;46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9981" y="1060600"/>
            <a:ext cx="5372976" cy="302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2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Life Pattern: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</a:t>
            </a:r>
            <a:endParaRPr/>
          </a:p>
        </p:txBody>
      </p:sp>
      <p:sp>
        <p:nvSpPr>
          <p:cNvPr id="471" name="Google Shape;471;p72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Case 2</a:t>
            </a:r>
            <a:endParaRPr/>
          </a:p>
        </p:txBody>
      </p:sp>
      <p:pic>
        <p:nvPicPr>
          <p:cNvPr id="472" name="Google Shape;47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4075" y="1003175"/>
            <a:ext cx="5577173" cy="313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3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Oscillator Pattern: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Beacon</a:t>
            </a:r>
            <a:endParaRPr/>
          </a:p>
        </p:txBody>
      </p:sp>
      <p:sp>
        <p:nvSpPr>
          <p:cNvPr id="478" name="Google Shape;478;p73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Case 3</a:t>
            </a:r>
            <a:endParaRPr/>
          </a:p>
        </p:txBody>
      </p:sp>
      <p:pic>
        <p:nvPicPr>
          <p:cNvPr id="479" name="Google Shape;47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3050" y="985375"/>
            <a:ext cx="5525899" cy="310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4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Glider Pattern</a:t>
            </a:r>
            <a:endParaRPr/>
          </a:p>
        </p:txBody>
      </p:sp>
      <p:sp>
        <p:nvSpPr>
          <p:cNvPr id="485" name="Google Shape;485;p74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Case 4</a:t>
            </a:r>
            <a:endParaRPr/>
          </a:p>
        </p:txBody>
      </p:sp>
      <p:pic>
        <p:nvPicPr>
          <p:cNvPr id="486" name="Google Shape;48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6675" y="966875"/>
            <a:ext cx="5483602" cy="308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5"/>
          <p:cNvSpPr txBox="1"/>
          <p:nvPr>
            <p:ph idx="1" type="subTitle"/>
          </p:nvPr>
        </p:nvSpPr>
        <p:spPr>
          <a:xfrm>
            <a:off x="938500" y="1769575"/>
            <a:ext cx="2871600" cy="25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Styling code for the game.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Defines style for: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Background.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Tables &amp; Table Cells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92" name="Google Shape;492;p7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</a:t>
            </a:r>
            <a:r>
              <a:rPr lang="en"/>
              <a:t>Code: </a:t>
            </a:r>
            <a:endParaRPr/>
          </a:p>
        </p:txBody>
      </p:sp>
      <p:cxnSp>
        <p:nvCxnSpPr>
          <p:cNvPr id="493" name="Google Shape;493;p7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494" name="Google Shape;49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4925" y="152400"/>
            <a:ext cx="406465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6"/>
          <p:cNvSpPr txBox="1"/>
          <p:nvPr>
            <p:ph idx="1" type="subTitle"/>
          </p:nvPr>
        </p:nvSpPr>
        <p:spPr>
          <a:xfrm>
            <a:off x="938500" y="1769575"/>
            <a:ext cx="2871600" cy="26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Code for: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The Controls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The individual cells.</a:t>
            </a:r>
            <a:endParaRPr/>
          </a:p>
          <a:p>
            <a:pPr indent="-330200" lvl="1" marL="9144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Dead cells are transparent.</a:t>
            </a:r>
            <a:endParaRPr/>
          </a:p>
          <a:p>
            <a:pPr indent="-330200" lvl="1" marL="9144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Live cells are colored green.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76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</a:t>
            </a:r>
            <a:r>
              <a:rPr lang="en"/>
              <a:t> Code: </a:t>
            </a:r>
            <a:endParaRPr/>
          </a:p>
        </p:txBody>
      </p:sp>
      <p:cxnSp>
        <p:nvCxnSpPr>
          <p:cNvPr id="501" name="Google Shape;501;p7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502" name="Google Shape;50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8050" y="152400"/>
            <a:ext cx="393575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7"/>
          <p:cNvSpPr txBox="1"/>
          <p:nvPr>
            <p:ph type="title"/>
          </p:nvPr>
        </p:nvSpPr>
        <p:spPr>
          <a:xfrm>
            <a:off x="2062800" y="2166125"/>
            <a:ext cx="5018400" cy="87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Demonstration</a:t>
            </a:r>
            <a:endParaRPr sz="3600"/>
          </a:p>
        </p:txBody>
      </p:sp>
      <p:cxnSp>
        <p:nvCxnSpPr>
          <p:cNvPr id="508" name="Google Shape;508;p77"/>
          <p:cNvCxnSpPr/>
          <p:nvPr/>
        </p:nvCxnSpPr>
        <p:spPr>
          <a:xfrm>
            <a:off x="3190500" y="320329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2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2" name="Google Shape;312;p52"/>
          <p:cNvSpPr txBox="1"/>
          <p:nvPr>
            <p:ph type="title"/>
          </p:nvPr>
        </p:nvSpPr>
        <p:spPr>
          <a:xfrm>
            <a:off x="3538497" y="3054100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Code Explanation</a:t>
            </a:r>
            <a:endParaRPr sz="2320"/>
          </a:p>
        </p:txBody>
      </p:sp>
      <p:sp>
        <p:nvSpPr>
          <p:cNvPr id="313" name="Google Shape;313;p52"/>
          <p:cNvSpPr txBox="1"/>
          <p:nvPr>
            <p:ph idx="2" type="title"/>
          </p:nvPr>
        </p:nvSpPr>
        <p:spPr>
          <a:xfrm>
            <a:off x="6028649" y="2814925"/>
            <a:ext cx="2428200" cy="62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Demonstration</a:t>
            </a:r>
            <a:endParaRPr sz="2300"/>
          </a:p>
        </p:txBody>
      </p:sp>
      <p:sp>
        <p:nvSpPr>
          <p:cNvPr id="314" name="Google Shape;314;p52"/>
          <p:cNvSpPr txBox="1"/>
          <p:nvPr>
            <p:ph idx="4" type="title"/>
          </p:nvPr>
        </p:nvSpPr>
        <p:spPr>
          <a:xfrm>
            <a:off x="979950" y="2735425"/>
            <a:ext cx="2135400" cy="70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Introduction</a:t>
            </a:r>
            <a:endParaRPr sz="2300"/>
          </a:p>
        </p:txBody>
      </p:sp>
      <p:sp>
        <p:nvSpPr>
          <p:cNvPr id="315" name="Google Shape;315;p52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16" name="Google Shape;316;p52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317" name="Google Shape;317;p52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318" name="Google Shape;318;p52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319" name="Google Shape;319;p52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20" name="Google Shape;320;p52"/>
          <p:cNvSpPr txBox="1"/>
          <p:nvPr/>
        </p:nvSpPr>
        <p:spPr>
          <a:xfrm>
            <a:off x="1843625" y="593425"/>
            <a:ext cx="5169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Contents</a:t>
            </a:r>
            <a:endParaRPr sz="4200">
              <a:solidFill>
                <a:srgbClr val="FFA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3"/>
          <p:cNvSpPr txBox="1"/>
          <p:nvPr>
            <p:ph type="title"/>
          </p:nvPr>
        </p:nvSpPr>
        <p:spPr>
          <a:xfrm>
            <a:off x="680675" y="1009475"/>
            <a:ext cx="48498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Conway’s Game of Life Rules</a:t>
            </a:r>
            <a:endParaRPr/>
          </a:p>
        </p:txBody>
      </p:sp>
      <p:sp>
        <p:nvSpPr>
          <p:cNvPr id="326" name="Google Shape;326;p53"/>
          <p:cNvSpPr txBox="1"/>
          <p:nvPr>
            <p:ph idx="1" type="body"/>
          </p:nvPr>
        </p:nvSpPr>
        <p:spPr>
          <a:xfrm>
            <a:off x="142025" y="1659275"/>
            <a:ext cx="5742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0675" lvl="0" marL="9017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50"/>
              <a:buFont typeface="Montserrat"/>
              <a:buAutoNum type="arabicPeriod"/>
            </a:pPr>
            <a:r>
              <a:rPr lang="en" sz="1450">
                <a:solidFill>
                  <a:srgbClr val="FFFFFF"/>
                </a:solidFill>
              </a:rPr>
              <a:t>Any live cell with fewer than two live neighbours dies, as if by underpopulation.</a:t>
            </a:r>
            <a:endParaRPr sz="1450">
              <a:solidFill>
                <a:srgbClr val="FFFFFF"/>
              </a:solidFill>
            </a:endParaRPr>
          </a:p>
          <a:p>
            <a:pPr indent="-320675" lvl="0" marL="901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50"/>
              <a:buFont typeface="Montserrat"/>
              <a:buAutoNum type="arabicPeriod"/>
            </a:pPr>
            <a:r>
              <a:rPr lang="en" sz="1450">
                <a:solidFill>
                  <a:srgbClr val="FFFFFF"/>
                </a:solidFill>
              </a:rPr>
              <a:t>Any live cell with two or three live neighbours lives on to the next generation.</a:t>
            </a:r>
            <a:endParaRPr sz="1450">
              <a:solidFill>
                <a:srgbClr val="FFFFFF"/>
              </a:solidFill>
            </a:endParaRPr>
          </a:p>
          <a:p>
            <a:pPr indent="-320675" lvl="0" marL="901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50"/>
              <a:buFont typeface="Montserrat"/>
              <a:buAutoNum type="arabicPeriod"/>
            </a:pPr>
            <a:r>
              <a:rPr lang="en" sz="1450">
                <a:solidFill>
                  <a:srgbClr val="FFFFFF"/>
                </a:solidFill>
              </a:rPr>
              <a:t>Any live cell with more than three live neighbours dies, as if by overpopulation.</a:t>
            </a:r>
            <a:endParaRPr sz="1450">
              <a:solidFill>
                <a:srgbClr val="FFFFFF"/>
              </a:solidFill>
            </a:endParaRPr>
          </a:p>
          <a:p>
            <a:pPr indent="-320675" lvl="0" marL="901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50"/>
              <a:buFont typeface="Montserrat"/>
              <a:buAutoNum type="arabicPeriod"/>
            </a:pPr>
            <a:r>
              <a:rPr lang="en" sz="1450">
                <a:solidFill>
                  <a:srgbClr val="FFFFFF"/>
                </a:solidFill>
              </a:rPr>
              <a:t>Any dead cell with exactly three live neighbours becomes a live cell, as if by reproduction.</a:t>
            </a:r>
            <a:endParaRPr sz="145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/>
          <p:cNvSpPr txBox="1"/>
          <p:nvPr>
            <p:ph idx="4" type="title"/>
          </p:nvPr>
        </p:nvSpPr>
        <p:spPr>
          <a:xfrm>
            <a:off x="335450" y="445025"/>
            <a:ext cx="846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Game Screen</a:t>
            </a:r>
            <a:endParaRPr sz="3600"/>
          </a:p>
        </p:txBody>
      </p:sp>
      <p:pic>
        <p:nvPicPr>
          <p:cNvPr id="332" name="Google Shape;33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400" y="1315325"/>
            <a:ext cx="8469350" cy="3751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5"/>
          <p:cNvSpPr txBox="1"/>
          <p:nvPr>
            <p:ph idx="4" type="title"/>
          </p:nvPr>
        </p:nvSpPr>
        <p:spPr>
          <a:xfrm>
            <a:off x="583475" y="493000"/>
            <a:ext cx="54039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Discord and Zenhub</a:t>
            </a:r>
            <a:endParaRPr sz="3600"/>
          </a:p>
        </p:txBody>
      </p:sp>
      <p:cxnSp>
        <p:nvCxnSpPr>
          <p:cNvPr id="338" name="Google Shape;338;p55"/>
          <p:cNvCxnSpPr/>
          <p:nvPr/>
        </p:nvCxnSpPr>
        <p:spPr>
          <a:xfrm flipH="1" rot="10800000">
            <a:off x="583475" y="374147"/>
            <a:ext cx="4789800" cy="11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39" name="Google Shape;339;p55"/>
          <p:cNvSpPr txBox="1"/>
          <p:nvPr/>
        </p:nvSpPr>
        <p:spPr>
          <a:xfrm>
            <a:off x="40675" y="1434400"/>
            <a:ext cx="3605400" cy="17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Most communication happened in Discord.</a:t>
            </a:r>
            <a:endParaRPr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 used Zenhub to organize and plan the coding in a very effective way.</a:t>
            </a:r>
            <a:endParaRPr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 created three epics and ten issues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0" name="Google Shape;34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8300" y="1141800"/>
            <a:ext cx="2476500" cy="40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4800" y="1141800"/>
            <a:ext cx="3099200" cy="400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6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UML Diagram</a:t>
            </a:r>
            <a:endParaRPr sz="3600"/>
          </a:p>
        </p:txBody>
      </p:sp>
      <p:cxnSp>
        <p:nvCxnSpPr>
          <p:cNvPr id="347" name="Google Shape;347;p5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48" name="Google Shape;348;p56"/>
          <p:cNvSpPr txBox="1"/>
          <p:nvPr/>
        </p:nvSpPr>
        <p:spPr>
          <a:xfrm>
            <a:off x="338100" y="1386425"/>
            <a:ext cx="360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Relationship between each class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Main functions are represented in each class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9" name="Google Shape;34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Screen</a:t>
            </a:r>
            <a:endParaRPr/>
          </a:p>
        </p:txBody>
      </p:sp>
      <p:sp>
        <p:nvSpPr>
          <p:cNvPr id="355" name="Google Shape;355;p57"/>
          <p:cNvSpPr txBox="1"/>
          <p:nvPr/>
        </p:nvSpPr>
        <p:spPr>
          <a:xfrm>
            <a:off x="338100" y="1386425"/>
            <a:ext cx="36054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Login Screen Developed using PHP.</a:t>
            </a:r>
            <a:endParaRPr sz="1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Prompts user for Username/Password</a:t>
            </a:r>
            <a:endParaRPr sz="1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Links to Sign Up Page</a:t>
            </a:r>
            <a:endParaRPr sz="1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6" name="Google Shape;35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5700" y="1052275"/>
            <a:ext cx="4895700" cy="288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 Up Screen</a:t>
            </a:r>
            <a:endParaRPr/>
          </a:p>
        </p:txBody>
      </p:sp>
      <p:pic>
        <p:nvPicPr>
          <p:cNvPr id="362" name="Google Shape;36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07713"/>
            <a:ext cx="4078001" cy="312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8"/>
          <p:cNvSpPr txBox="1"/>
          <p:nvPr/>
        </p:nvSpPr>
        <p:spPr>
          <a:xfrm>
            <a:off x="178725" y="1151825"/>
            <a:ext cx="35946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Developed using PHP.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Prompts user for Username, Email, Password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Links to Login Page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Checks if the user credentials are valid.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